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79" name="Shape 17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10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10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Agenda Title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109" name="Agenda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Agenda Subtitle</a:t>
            </a:r>
          </a:p>
        </p:txBody>
      </p:sp>
      <p:sp>
        <p:nvSpPr>
          <p:cNvPr id="110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Body Level One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Body Level One…"/>
          <p:cNvSpPr txBox="1"/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7" name="Fact information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Fact information</a:t>
            </a:r>
          </a:p>
        </p:txBody>
      </p:sp>
      <p:sp>
        <p:nvSpPr>
          <p:cNvPr id="1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tribution"/>
          <p:cNvSpPr txBox="1"/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Attribution</a:t>
            </a:r>
          </a:p>
        </p:txBody>
      </p:sp>
      <p:sp>
        <p:nvSpPr>
          <p:cNvPr id="136" name="Body Level One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Bowl of salad with fried rice, boiled eggs and chopsticks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5" name="Bowl with salmon cakes, salad and houmous 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6" name="Bowl of pappardelle pasta with parsley butter, roasted hazelnuts and shaved parmesan cheese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bowl of salad with fried rice, boiled eggs and chopsticks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Body Level One…"/>
          <p:cNvSpPr txBox="1"/>
          <p:nvPr>
            <p:ph type="body" sz="quarter" idx="1" hasCustomPrompt="1"/>
          </p:nvPr>
        </p:nvSpPr>
        <p:spPr>
          <a:xfrm>
            <a:off x="1201340" y="11859862"/>
            <a:ext cx="21971004" cy="636980"/>
          </a:xfrm>
          <a:prstGeom prst="rect">
            <a:avLst/>
          </a:prstGeom>
        </p:spPr>
        <p:txBody>
          <a:bodyPr lIns="45718" tIns="45718" rIns="45718" bIns="45718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  <a:lvl2pPr marL="1111250" indent="-476250" defTabSz="825500">
              <a:lnSpc>
                <a:spcPct val="100000"/>
              </a:lnSpc>
              <a:spcBef>
                <a:spcPts val="0"/>
              </a:spcBef>
              <a:buSzPct val="125000"/>
              <a:defRPr b="1" sz="3600"/>
            </a:lvl2pPr>
            <a:lvl3pPr marL="1746250" indent="-476250" defTabSz="825500">
              <a:lnSpc>
                <a:spcPct val="100000"/>
              </a:lnSpc>
              <a:spcBef>
                <a:spcPts val="0"/>
              </a:spcBef>
              <a:buSzPct val="125000"/>
              <a:defRPr b="1" sz="3600"/>
            </a:lvl3pPr>
            <a:lvl4pPr marL="2381250" indent="-476250" defTabSz="825500">
              <a:lnSpc>
                <a:spcPct val="100000"/>
              </a:lnSpc>
              <a:spcBef>
                <a:spcPts val="0"/>
              </a:spcBef>
              <a:buSzPct val="125000"/>
              <a:defRPr b="1" sz="3600"/>
            </a:lvl4pPr>
            <a:lvl5pPr marL="3016250" indent="-476250" defTabSz="825500">
              <a:lnSpc>
                <a:spcPct val="100000"/>
              </a:lnSpc>
              <a:spcBef>
                <a:spcPts val="0"/>
              </a:spcBef>
              <a:buSzPct val="125000"/>
              <a:defRPr b="1" sz="3600"/>
            </a:lvl5pPr>
          </a:lstStyle>
          <a:p>
            <a:pPr/>
            <a:r>
              <a:t>Author and Date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70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5" cy="4648202"/>
          </a:xfrm>
          <a:prstGeom prst="rect">
            <a:avLst/>
          </a:prstGeom>
        </p:spPr>
        <p:txBody>
          <a:bodyPr anchor="b"/>
          <a:lstStyle>
            <a:lvl1pPr defTabSz="2438337"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71" name="Body Level One…"/>
          <p:cNvSpPr txBox="1"/>
          <p:nvPr>
            <p:ph type="body" sz="quarter" idx="21" hasCustomPrompt="1"/>
          </p:nvPr>
        </p:nvSpPr>
        <p:spPr>
          <a:xfrm>
            <a:off x="1201342" y="7223190"/>
            <a:ext cx="21971002" cy="190500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Presentation Subtitle</a:t>
            </a:r>
          </a:p>
        </p:txBody>
      </p:sp>
      <p:sp>
        <p:nvSpPr>
          <p:cNvPr id="172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Author and Date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24" name="Body Level One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 and houmous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4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61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2" name="Bowl of pappardelle pasta with parsley butter, roasted hazelnuts and shaved parmesan cheese"/>
          <p:cNvSpPr/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72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7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7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82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ection Title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92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png"/><Relationship Id="rId3" Type="http://schemas.openxmlformats.org/officeDocument/2006/relationships/image" Target="../media/image6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png"/><Relationship Id="rId3" Type="http://schemas.openxmlformats.org/officeDocument/2006/relationships/image" Target="../media/image10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png"/><Relationship Id="rId3" Type="http://schemas.openxmlformats.org/officeDocument/2006/relationships/image" Target="../media/image8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png"/><Relationship Id="rId3" Type="http://schemas.openxmlformats.org/officeDocument/2006/relationships/image" Target="../media/image12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png"/><Relationship Id="rId3" Type="http://schemas.openxmlformats.org/officeDocument/2006/relationships/image" Target="../media/image9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png"/><Relationship Id="rId3" Type="http://schemas.openxmlformats.org/officeDocument/2006/relationships/image" Target="../media/image11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png"/><Relationship Id="rId3" Type="http://schemas.openxmlformats.org/officeDocument/2006/relationships/image" Target="../media/image7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png"/><Relationship Id="rId3" Type="http://schemas.openxmlformats.org/officeDocument/2006/relationships/image" Target="../media/image13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3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4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1" Type="http://schemas.openxmlformats.org/officeDocument/2006/relationships/image" Target="../media/image13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4.png"/><Relationship Id="rId3" Type="http://schemas.openxmlformats.org/officeDocument/2006/relationships/image" Target="../media/image14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4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4.png"/><Relationship Id="rId3" Type="http://schemas.openxmlformats.org/officeDocument/2006/relationships/image" Target="../media/image20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TIE-Logo-small.png" descr="TIE-Logo-smal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306254" y="11572547"/>
            <a:ext cx="1771492" cy="1242822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Portraits in the style of David Hockney"/>
          <p:cNvSpPr txBox="1"/>
          <p:nvPr>
            <p:ph type="title"/>
          </p:nvPr>
        </p:nvSpPr>
        <p:spPr>
          <a:xfrm>
            <a:off x="2977305" y="4318568"/>
            <a:ext cx="18429390" cy="2404622"/>
          </a:xfrm>
          <a:prstGeom prst="rect">
            <a:avLst/>
          </a:prstGeom>
        </p:spPr>
        <p:txBody>
          <a:bodyPr/>
          <a:lstStyle>
            <a:lvl1pPr algn="ctr">
              <a:defRPr b="0" spc="-200" sz="7500">
                <a:solidFill>
                  <a:srgbClr val="884693"/>
                </a:solidFill>
                <a:latin typeface="Oxygen Bold"/>
                <a:ea typeface="Oxygen Bold"/>
                <a:cs typeface="Oxygen Bold"/>
                <a:sym typeface="Oxygen Bold"/>
              </a:defRPr>
            </a:lvl1pPr>
          </a:lstStyle>
          <a:p>
            <a:pPr/>
            <a:r>
              <a:t>Understanding the Equality Act (2010)</a:t>
            </a:r>
          </a:p>
        </p:txBody>
      </p:sp>
      <p:sp>
        <p:nvSpPr>
          <p:cNvPr id="183" name="A Fine Art unit project for Third Level Art &amp; Design"/>
          <p:cNvSpPr txBox="1"/>
          <p:nvPr>
            <p:ph type="body" sz="quarter" idx="1"/>
          </p:nvPr>
        </p:nvSpPr>
        <p:spPr>
          <a:xfrm>
            <a:off x="5190032" y="6806310"/>
            <a:ext cx="14003936" cy="2591121"/>
          </a:xfrm>
          <a:prstGeom prst="rect">
            <a:avLst/>
          </a:prstGeom>
        </p:spPr>
        <p:txBody>
          <a:bodyPr lIns="50800" tIns="50800" rIns="50800" bIns="50800"/>
          <a:lstStyle>
            <a:lvl1pPr algn="ctr">
              <a:lnSpc>
                <a:spcPct val="150000"/>
              </a:lnSpc>
              <a:defRPr b="0" sz="4000">
                <a:latin typeface="Oxygen Regular"/>
                <a:ea typeface="Oxygen Regular"/>
                <a:cs typeface="Oxygen Regular"/>
                <a:sym typeface="Oxygen Regular"/>
              </a:defRPr>
            </a:lvl1pPr>
          </a:lstStyle>
          <a:p>
            <a:pPr/>
            <a:r>
              <a:t>Business Management Education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I am learning how to select and mix colours.…"/>
          <p:cNvSpPr txBox="1"/>
          <p:nvPr>
            <p:ph type="body" idx="1"/>
          </p:nvPr>
        </p:nvSpPr>
        <p:spPr>
          <a:xfrm>
            <a:off x="2816983" y="4354605"/>
            <a:ext cx="18953234" cy="7319615"/>
          </a:xfrm>
          <a:prstGeom prst="rect">
            <a:avLst/>
          </a:prstGeom>
        </p:spPr>
        <p:txBody>
          <a:bodyPr lIns="50800" tIns="50800" rIns="50800" bIns="50800"/>
          <a:lstStyle/>
          <a:p>
            <a:pPr>
              <a:lnSpc>
                <a:spcPct val="120000"/>
              </a:lnSpc>
              <a:defRPr b="0" sz="400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Definition: </a:t>
            </a:r>
          </a:p>
          <a:p>
            <a:pPr>
              <a:lnSpc>
                <a:spcPct val="120000"/>
              </a:lnSpc>
              <a:defRPr b="0"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Age is a protected characteristic in the Equality Act (2010) and refers to how old a person is. This covers all ages.</a:t>
            </a:r>
          </a:p>
          <a:p>
            <a:pPr>
              <a:lnSpc>
                <a:spcPct val="120000"/>
              </a:lnSpc>
              <a:defRPr b="0" sz="4000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>
              <a:lnSpc>
                <a:spcPct val="120000"/>
              </a:lnSpc>
              <a:defRPr b="0" sz="400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How might this look?</a:t>
            </a:r>
          </a:p>
          <a:p>
            <a:pPr>
              <a:lnSpc>
                <a:spcPct val="120000"/>
              </a:lnSpc>
              <a:defRPr b="0"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Discrimination based on age might occur when an older person is not hired for a job because the employer assumes they won't be as ‘tech-savvy’ as a younger candidate.</a:t>
            </a:r>
          </a:p>
        </p:txBody>
      </p:sp>
      <p:pic>
        <p:nvPicPr>
          <p:cNvPr id="234" name="age-Photoroom.png-Photoroom.png" descr="age-Photoroom.png-Photoroo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76400" y="2055193"/>
            <a:ext cx="1581485" cy="1651001"/>
          </a:xfrm>
          <a:prstGeom prst="rect">
            <a:avLst/>
          </a:prstGeom>
          <a:ln w="12700">
            <a:miter lim="400000"/>
          </a:ln>
        </p:spPr>
      </p:pic>
      <p:sp>
        <p:nvSpPr>
          <p:cNvPr id="235" name="Age"/>
          <p:cNvSpPr txBox="1"/>
          <p:nvPr/>
        </p:nvSpPr>
        <p:spPr>
          <a:xfrm>
            <a:off x="3448151" y="2467943"/>
            <a:ext cx="1169958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Oxygen Bold"/>
                <a:ea typeface="Oxygen Bold"/>
                <a:cs typeface="Oxygen Bold"/>
                <a:sym typeface="Oxygen Bold"/>
              </a:defRPr>
            </a:lvl1pPr>
          </a:lstStyle>
          <a:p>
            <a:pPr/>
            <a:r>
              <a:t>Age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disability-Photoroom.png-Photoroom.png" descr="disability-Photoroom.png-Photoroo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48069" y="2055193"/>
            <a:ext cx="1633055" cy="1651001"/>
          </a:xfrm>
          <a:prstGeom prst="rect">
            <a:avLst/>
          </a:prstGeom>
          <a:ln w="12700">
            <a:miter lim="400000"/>
          </a:ln>
        </p:spPr>
      </p:pic>
      <p:sp>
        <p:nvSpPr>
          <p:cNvPr id="238" name="Disability"/>
          <p:cNvSpPr txBox="1"/>
          <p:nvPr/>
        </p:nvSpPr>
        <p:spPr>
          <a:xfrm>
            <a:off x="3576869" y="2467943"/>
            <a:ext cx="2665122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Oxygen Bold"/>
                <a:ea typeface="Oxygen Bold"/>
                <a:cs typeface="Oxygen Bold"/>
                <a:sym typeface="Oxygen Bold"/>
              </a:defRPr>
            </a:lvl1pPr>
          </a:lstStyle>
          <a:p>
            <a:pPr/>
            <a:r>
              <a:t>Disability</a:t>
            </a:r>
          </a:p>
        </p:txBody>
      </p:sp>
      <p:sp>
        <p:nvSpPr>
          <p:cNvPr id="239" name="I am learning about the life of David Hockney and some of his most famous paintings.…"/>
          <p:cNvSpPr txBox="1"/>
          <p:nvPr/>
        </p:nvSpPr>
        <p:spPr>
          <a:xfrm>
            <a:off x="2887235" y="4374781"/>
            <a:ext cx="18609530" cy="97768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Definition: </a:t>
            </a:r>
          </a:p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Disability refers to a physical or mental condition that makes it difficult for a person to do certain activities.</a:t>
            </a:r>
          </a:p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Bold"/>
                <a:ea typeface="Oxygen Bold"/>
                <a:cs typeface="Oxygen Bold"/>
                <a:sym typeface="Oxygen Bold"/>
              </a:defRPr>
            </a:pPr>
          </a:p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How might this look?</a:t>
            </a:r>
          </a:p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Discrimination based on disability could be refusing to provide wheelchair access to a public building, making it impossible for people with mobility impairments to enter.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I am learning about the life of David Hockney and some of his most famous paintings.…"/>
          <p:cNvSpPr txBox="1"/>
          <p:nvPr/>
        </p:nvSpPr>
        <p:spPr>
          <a:xfrm>
            <a:off x="3090804" y="4419454"/>
            <a:ext cx="19198744" cy="97768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Definition: </a:t>
            </a:r>
          </a:p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Race is a protected characteristic in the Equality Act (2010) and refers to a person's ethnic or national origin.</a:t>
            </a:r>
          </a:p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Bold"/>
                <a:ea typeface="Oxygen Bold"/>
                <a:cs typeface="Oxygen Bold"/>
                <a:sym typeface="Oxygen Bold"/>
              </a:defRPr>
            </a:pPr>
          </a:p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How might this look?</a:t>
            </a:r>
          </a:p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Discrimination based on race may involve unequal and unfair treatment in employment opportunities or being refused service at a restaurant due to one's ethnicity.</a:t>
            </a:r>
          </a:p>
        </p:txBody>
      </p:sp>
      <p:sp>
        <p:nvSpPr>
          <p:cNvPr id="242" name="Race"/>
          <p:cNvSpPr txBox="1"/>
          <p:nvPr/>
        </p:nvSpPr>
        <p:spPr>
          <a:xfrm>
            <a:off x="3649284" y="2468584"/>
            <a:ext cx="1423896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Oxygen Bold"/>
                <a:ea typeface="Oxygen Bold"/>
                <a:cs typeface="Oxygen Bold"/>
                <a:sym typeface="Oxygen Bold"/>
              </a:defRPr>
            </a:lvl1pPr>
          </a:lstStyle>
          <a:p>
            <a:pPr/>
            <a:r>
              <a:t>Race</a:t>
            </a:r>
          </a:p>
        </p:txBody>
      </p:sp>
      <p:pic>
        <p:nvPicPr>
          <p:cNvPr id="243" name="race-Photoroom.png-Photoroom.png" descr="race-Photoroom.png-Photoroo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82384" y="2055834"/>
            <a:ext cx="1756384" cy="1651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I am learning about the life of David Hockney and some of his most famous paintings.…"/>
          <p:cNvSpPr txBox="1"/>
          <p:nvPr/>
        </p:nvSpPr>
        <p:spPr>
          <a:xfrm>
            <a:off x="2972227" y="4400889"/>
            <a:ext cx="18546540" cy="97768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Definition: </a:t>
            </a:r>
          </a:p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Marriage and civil partnership refers to legal unions between two individuals.</a:t>
            </a:r>
          </a:p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Bold"/>
                <a:ea typeface="Oxygen Bold"/>
                <a:cs typeface="Oxygen Bold"/>
                <a:sym typeface="Oxygen Bold"/>
              </a:defRPr>
            </a:pPr>
          </a:p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How might this look?</a:t>
            </a:r>
          </a:p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Discrimination based on marriage and civil partnership could include refusing to promote or employ someone because they are married (e.g. a policy that managers must be single).</a:t>
            </a:r>
          </a:p>
        </p:txBody>
      </p:sp>
      <p:sp>
        <p:nvSpPr>
          <p:cNvPr id="246" name="Marriage and Civil Partnership"/>
          <p:cNvSpPr txBox="1"/>
          <p:nvPr/>
        </p:nvSpPr>
        <p:spPr>
          <a:xfrm>
            <a:off x="3679658" y="2468584"/>
            <a:ext cx="9693564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4500">
                <a:latin typeface="Oxygen Bold"/>
                <a:ea typeface="Oxygen Bold"/>
                <a:cs typeface="Oxygen Bold"/>
                <a:sym typeface="Oxygen Bold"/>
              </a:defRPr>
            </a:lvl1pPr>
          </a:lstStyle>
          <a:p>
            <a:pPr/>
            <a:r>
              <a:t>Marriage and Civil Partnership</a:t>
            </a:r>
          </a:p>
        </p:txBody>
      </p:sp>
      <p:pic>
        <p:nvPicPr>
          <p:cNvPr id="247" name="marriage-Photoroom.png-Photoroom (1).png" descr="marriage-Photoroom.png-Photoroom (1)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49258" y="2055193"/>
            <a:ext cx="1756384" cy="1651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I am learning about the life of David Hockney and some of his most famous paintings.…"/>
          <p:cNvSpPr txBox="1"/>
          <p:nvPr/>
        </p:nvSpPr>
        <p:spPr>
          <a:xfrm>
            <a:off x="2918730" y="4379985"/>
            <a:ext cx="18546540" cy="8692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defTabSz="825500">
              <a:lnSpc>
                <a:spcPct val="100000"/>
              </a:lnSpc>
              <a:spcBef>
                <a:spcPts val="0"/>
              </a:spcBef>
              <a:defRPr sz="400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Definition: </a:t>
            </a:r>
          </a:p>
          <a:p>
            <a:pPr defTabSz="825500">
              <a:lnSpc>
                <a:spcPct val="10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Gender reassignment is a protected characteristic in the Equality Act (2010). It refers to the process of changing one's gender.</a:t>
            </a:r>
          </a:p>
          <a:p>
            <a:pPr defTabSz="825500">
              <a:lnSpc>
                <a:spcPct val="10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 defTabSz="825500">
              <a:lnSpc>
                <a:spcPct val="100000"/>
              </a:lnSpc>
              <a:spcBef>
                <a:spcPts val="0"/>
              </a:spcBef>
              <a:defRPr sz="400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How might this look?</a:t>
            </a:r>
          </a:p>
          <a:p>
            <a:pPr defTabSz="825500">
              <a:lnSpc>
                <a:spcPct val="10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Direct gender reassignment discrimination might occur if a person is denied a job because the employer finds out that they are transgender.</a:t>
            </a:r>
          </a:p>
        </p:txBody>
      </p:sp>
      <p:sp>
        <p:nvSpPr>
          <p:cNvPr id="250" name="Gender Reassignment"/>
          <p:cNvSpPr txBox="1"/>
          <p:nvPr/>
        </p:nvSpPr>
        <p:spPr>
          <a:xfrm>
            <a:off x="3701533" y="2467943"/>
            <a:ext cx="6107517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Oxygen Bold"/>
                <a:ea typeface="Oxygen Bold"/>
                <a:cs typeface="Oxygen Bold"/>
                <a:sym typeface="Oxygen Bold"/>
              </a:defRPr>
            </a:lvl1pPr>
          </a:lstStyle>
          <a:p>
            <a:pPr/>
            <a:r>
              <a:t>Gender Reassignment</a:t>
            </a:r>
          </a:p>
        </p:txBody>
      </p:sp>
      <p:pic>
        <p:nvPicPr>
          <p:cNvPr id="251" name="sex-Photoroom.png-Photoroom.png" descr="sex-Photoroom.png-Photoroo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71133" y="2054551"/>
            <a:ext cx="1778001" cy="165228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I am learning about the life of David Hockney and some of his most famous paintings.…"/>
          <p:cNvSpPr txBox="1"/>
          <p:nvPr/>
        </p:nvSpPr>
        <p:spPr>
          <a:xfrm>
            <a:off x="3028593" y="4433134"/>
            <a:ext cx="18546540" cy="103726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Definition: </a:t>
            </a:r>
          </a:p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Pregnancy and maternity refers to being pregnant or expecting a child and the period following childbirth. </a:t>
            </a:r>
          </a:p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How might this look?</a:t>
            </a:r>
          </a:p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Discrimination against pregnancy and maternity might occur if a pregnant woman is overlooked for promotion at work because her employer assumes she won't be able to commit to the job after giving birth.</a:t>
            </a:r>
          </a:p>
        </p:txBody>
      </p:sp>
      <p:pic>
        <p:nvPicPr>
          <p:cNvPr id="254" name="pregnancy-Photoroom.png-Photoroom.png" descr="pregnancy-Photoroom.png-Photoroo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17132" y="2055834"/>
            <a:ext cx="1852790" cy="1651001"/>
          </a:xfrm>
          <a:prstGeom prst="rect">
            <a:avLst/>
          </a:prstGeom>
          <a:ln w="12700">
            <a:miter lim="400000"/>
          </a:ln>
        </p:spPr>
      </p:pic>
      <p:sp>
        <p:nvSpPr>
          <p:cNvPr id="255" name="Pregnancy and Maternity"/>
          <p:cNvSpPr txBox="1"/>
          <p:nvPr/>
        </p:nvSpPr>
        <p:spPr>
          <a:xfrm>
            <a:off x="3779383" y="2468584"/>
            <a:ext cx="7707760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4500">
                <a:latin typeface="Oxygen Bold"/>
                <a:ea typeface="Oxygen Bold"/>
                <a:cs typeface="Oxygen Bold"/>
                <a:sym typeface="Oxygen Bold"/>
              </a:defRPr>
            </a:lvl1pPr>
          </a:lstStyle>
          <a:p>
            <a:pPr/>
            <a:r>
              <a:t>Pregnancy and Maternity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Religion or Belief"/>
          <p:cNvSpPr txBox="1"/>
          <p:nvPr/>
        </p:nvSpPr>
        <p:spPr>
          <a:xfrm>
            <a:off x="3646943" y="2468584"/>
            <a:ext cx="4809642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Oxygen Bold"/>
                <a:ea typeface="Oxygen Bold"/>
                <a:cs typeface="Oxygen Bold"/>
                <a:sym typeface="Oxygen Bold"/>
              </a:defRPr>
            </a:lvl1pPr>
          </a:lstStyle>
          <a:p>
            <a:pPr/>
            <a:r>
              <a:t>Religion or Belief</a:t>
            </a:r>
          </a:p>
        </p:txBody>
      </p:sp>
      <p:pic>
        <p:nvPicPr>
          <p:cNvPr id="258" name="religion-Photoroom.png-Photoroom.png" descr="religion-Photoroom.png-Photoroo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10091" y="2055834"/>
            <a:ext cx="1790033" cy="1651001"/>
          </a:xfrm>
          <a:prstGeom prst="rect">
            <a:avLst/>
          </a:prstGeom>
          <a:ln w="12700">
            <a:miter lim="400000"/>
          </a:ln>
        </p:spPr>
      </p:pic>
      <p:sp>
        <p:nvSpPr>
          <p:cNvPr id="259" name="I am learning about the life of David Hockney and some of his most famous paintings.…"/>
          <p:cNvSpPr txBox="1"/>
          <p:nvPr/>
        </p:nvSpPr>
        <p:spPr>
          <a:xfrm>
            <a:off x="3117259" y="4419454"/>
            <a:ext cx="19145833" cy="65299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Definition: </a:t>
            </a:r>
          </a:p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Religion or belief is a protected characteristic in the Equality Act (2010). It refers to a person's faith, religious beliefs (or lack of), or philosophical beliefs.</a:t>
            </a:r>
          </a:p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How might this look?</a:t>
            </a:r>
          </a:p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Discrimination based on religion or belief could be refusing to allow an employee time off from work to observe religious holidays or practices.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ex"/>
          <p:cNvSpPr txBox="1"/>
          <p:nvPr/>
        </p:nvSpPr>
        <p:spPr>
          <a:xfrm>
            <a:off x="3637748" y="2468584"/>
            <a:ext cx="1090985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Oxygen Bold"/>
                <a:ea typeface="Oxygen Bold"/>
                <a:cs typeface="Oxygen Bold"/>
                <a:sym typeface="Oxygen Bold"/>
              </a:defRPr>
            </a:lvl1pPr>
          </a:lstStyle>
          <a:p>
            <a:pPr/>
            <a:r>
              <a:t>Sex</a:t>
            </a:r>
          </a:p>
        </p:txBody>
      </p:sp>
      <p:sp>
        <p:nvSpPr>
          <p:cNvPr id="262" name="I am learning about the life of David Hockney and some of his most famous paintings.…"/>
          <p:cNvSpPr txBox="1"/>
          <p:nvPr/>
        </p:nvSpPr>
        <p:spPr>
          <a:xfrm>
            <a:off x="3141342" y="4460480"/>
            <a:ext cx="19145832" cy="6633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Definition: </a:t>
            </a:r>
          </a:p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Sex is a protected characteristic in the Equality Act (2010). The Act protects people from discrimination because they are male or female.</a:t>
            </a:r>
            <a:br/>
          </a:p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How might this look?</a:t>
            </a:r>
          </a:p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Discrimination based on sex might occur if a company pays male employees higher salaries than female employees for the same job.</a:t>
            </a:r>
          </a:p>
        </p:txBody>
      </p:sp>
      <p:pic>
        <p:nvPicPr>
          <p:cNvPr id="263" name="gerder reassign-Photoroom.png-Photoroom.png" descr="gerder reassign-Photoroom.png-Photoroo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32748" y="2055834"/>
            <a:ext cx="1755275" cy="1651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exual Orientation"/>
          <p:cNvSpPr txBox="1"/>
          <p:nvPr/>
        </p:nvSpPr>
        <p:spPr>
          <a:xfrm>
            <a:off x="3629404" y="2468584"/>
            <a:ext cx="5189154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Oxygen Bold"/>
                <a:ea typeface="Oxygen Bold"/>
                <a:cs typeface="Oxygen Bold"/>
                <a:sym typeface="Oxygen Bold"/>
              </a:defRPr>
            </a:lvl1pPr>
          </a:lstStyle>
          <a:p>
            <a:pPr/>
            <a:r>
              <a:t>Sexual Orientation</a:t>
            </a:r>
          </a:p>
        </p:txBody>
      </p:sp>
      <p:pic>
        <p:nvPicPr>
          <p:cNvPr id="266" name="sexual orientation-Photoroom.png-Photoroom.png" descr="sexual orientation-Photoroom.png-Photoroo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40975" y="2055834"/>
            <a:ext cx="1738820" cy="1651001"/>
          </a:xfrm>
          <a:prstGeom prst="rect">
            <a:avLst/>
          </a:prstGeom>
          <a:ln w="12700">
            <a:miter lim="400000"/>
          </a:ln>
        </p:spPr>
      </p:pic>
      <p:sp>
        <p:nvSpPr>
          <p:cNvPr id="267" name="I am learning about the life of David Hockney and some of his most famous paintings.…"/>
          <p:cNvSpPr txBox="1"/>
          <p:nvPr/>
        </p:nvSpPr>
        <p:spPr>
          <a:xfrm>
            <a:off x="3142810" y="4456370"/>
            <a:ext cx="19142895" cy="6329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Definition: </a:t>
            </a:r>
          </a:p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Sexual orientation refers to a person's romantic or sexual attraction to others.</a:t>
            </a:r>
          </a:p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How might this look?</a:t>
            </a:r>
          </a:p>
          <a:p>
            <a:pPr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Discrimination might include refusing someone a job because of their sexual orientation, subjecting them to homophobic comments or harassment, or creating policies that disadvantage same-sex couples.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I am learning how to select and mix colours.…"/>
          <p:cNvSpPr txBox="1"/>
          <p:nvPr>
            <p:ph type="body" idx="1"/>
          </p:nvPr>
        </p:nvSpPr>
        <p:spPr>
          <a:xfrm>
            <a:off x="3542034" y="2814115"/>
            <a:ext cx="17299932" cy="8087770"/>
          </a:xfrm>
          <a:prstGeom prst="rect">
            <a:avLst/>
          </a:prstGeom>
        </p:spPr>
        <p:txBody>
          <a:bodyPr lIns="50800" tIns="50800" rIns="50800" bIns="50800"/>
          <a:lstStyle/>
          <a:p>
            <a:pPr>
              <a:lnSpc>
                <a:spcPct val="120000"/>
              </a:lnSpc>
              <a:defRPr b="0" sz="450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Learning Intentions:</a:t>
            </a:r>
          </a:p>
          <a:p>
            <a:pPr marL="508000" indent="-508000">
              <a:lnSpc>
                <a:spcPct val="120000"/>
              </a:lnSpc>
              <a:buSzPct val="123000"/>
              <a:buChar char="•"/>
              <a:defRPr b="0"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am learning about the creation of the Equality Act (2010).</a:t>
            </a:r>
          </a:p>
          <a:p>
            <a:pPr marL="508000" indent="-508000">
              <a:lnSpc>
                <a:spcPct val="120000"/>
              </a:lnSpc>
              <a:buSzPct val="123000"/>
              <a:buChar char="•"/>
              <a:defRPr b="0"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am learning about the nine protected characteristics.</a:t>
            </a:r>
          </a:p>
          <a:p>
            <a:pPr marL="508000" indent="-508000">
              <a:lnSpc>
                <a:spcPct val="120000"/>
              </a:lnSpc>
              <a:buSzPct val="123000"/>
              <a:buChar char="•"/>
              <a:defRPr b="0"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am learning about types of discrimination found in the workplace.</a:t>
            </a:r>
          </a:p>
          <a:p>
            <a:pPr>
              <a:lnSpc>
                <a:spcPct val="120000"/>
              </a:lnSpc>
              <a:defRPr b="0" sz="4000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>
              <a:lnSpc>
                <a:spcPct val="120000"/>
              </a:lnSpc>
              <a:defRPr b="0" sz="4000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>
              <a:lnSpc>
                <a:spcPct val="120000"/>
              </a:lnSpc>
              <a:defRPr b="0" sz="450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Success Criteria:</a:t>
            </a:r>
          </a:p>
          <a:p>
            <a:pPr marL="508000" indent="-508000">
              <a:lnSpc>
                <a:spcPct val="120000"/>
              </a:lnSpc>
              <a:buSzPct val="123000"/>
              <a:buChar char="•"/>
              <a:defRPr b="0"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can describe the purpose of the Equality Act (2010).</a:t>
            </a:r>
          </a:p>
          <a:p>
            <a:pPr marL="508000" indent="-508000">
              <a:lnSpc>
                <a:spcPct val="120000"/>
              </a:lnSpc>
              <a:buSzPct val="123000"/>
              <a:buChar char="•"/>
              <a:defRPr b="0"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can identify and describe the nine protected characteristics.</a:t>
            </a:r>
          </a:p>
          <a:p>
            <a:pPr marL="508000" indent="-508000">
              <a:lnSpc>
                <a:spcPct val="120000"/>
              </a:lnSpc>
              <a:buSzPct val="123000"/>
              <a:buChar char="•"/>
              <a:defRPr b="0"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can name and understand different types of workplace discrimination.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I am learning how to select and mix colours.…"/>
          <p:cNvSpPr txBox="1"/>
          <p:nvPr>
            <p:ph type="body" idx="1"/>
          </p:nvPr>
        </p:nvSpPr>
        <p:spPr>
          <a:xfrm>
            <a:off x="3542034" y="2814115"/>
            <a:ext cx="17299932" cy="8087770"/>
          </a:xfrm>
          <a:prstGeom prst="rect">
            <a:avLst/>
          </a:prstGeom>
        </p:spPr>
        <p:txBody>
          <a:bodyPr lIns="50800" tIns="50800" rIns="50800" bIns="50800"/>
          <a:lstStyle/>
          <a:p>
            <a:pPr>
              <a:lnSpc>
                <a:spcPct val="120000"/>
              </a:lnSpc>
              <a:defRPr b="0" sz="450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Learning Intentions:</a:t>
            </a:r>
          </a:p>
          <a:p>
            <a:pPr marL="508000" indent="-508000">
              <a:lnSpc>
                <a:spcPct val="120000"/>
              </a:lnSpc>
              <a:buSzPct val="123000"/>
              <a:buChar char="•"/>
              <a:defRPr b="0"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am learning about the creation of the Equality Act (2010).</a:t>
            </a:r>
          </a:p>
          <a:p>
            <a:pPr marL="508000" indent="-508000">
              <a:lnSpc>
                <a:spcPct val="120000"/>
              </a:lnSpc>
              <a:buSzPct val="123000"/>
              <a:buChar char="•"/>
              <a:defRPr b="0"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am learning about the nine protected characteristics.</a:t>
            </a:r>
          </a:p>
          <a:p>
            <a:pPr marL="508000" indent="-508000">
              <a:lnSpc>
                <a:spcPct val="120000"/>
              </a:lnSpc>
              <a:buSzPct val="123000"/>
              <a:buChar char="•"/>
              <a:defRPr b="0"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am learning about types of discrimination found in the workplace.</a:t>
            </a:r>
          </a:p>
          <a:p>
            <a:pPr>
              <a:lnSpc>
                <a:spcPct val="120000"/>
              </a:lnSpc>
              <a:defRPr b="0" sz="4000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>
              <a:lnSpc>
                <a:spcPct val="120000"/>
              </a:lnSpc>
              <a:defRPr b="0" sz="4000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>
              <a:lnSpc>
                <a:spcPct val="120000"/>
              </a:lnSpc>
              <a:defRPr b="0" sz="450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Success Criteria:</a:t>
            </a:r>
          </a:p>
          <a:p>
            <a:pPr marL="508000" indent="-508000">
              <a:lnSpc>
                <a:spcPct val="120000"/>
              </a:lnSpc>
              <a:buSzPct val="123000"/>
              <a:buChar char="•"/>
              <a:defRPr b="0"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can describe the purpose of the Equality Act (2010).</a:t>
            </a:r>
          </a:p>
          <a:p>
            <a:pPr marL="508000" indent="-508000">
              <a:lnSpc>
                <a:spcPct val="120000"/>
              </a:lnSpc>
              <a:buSzPct val="123000"/>
              <a:buChar char="•"/>
              <a:defRPr b="0"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can identify and describe the nine protected characteristics.</a:t>
            </a:r>
          </a:p>
          <a:p>
            <a:pPr marL="508000" indent="-508000">
              <a:lnSpc>
                <a:spcPct val="120000"/>
              </a:lnSpc>
              <a:buSzPct val="123000"/>
              <a:buChar char="•"/>
              <a:defRPr b="0"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can name and understand different types of workplace discrimination.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Biography"/>
          <p:cNvSpPr txBox="1"/>
          <p:nvPr>
            <p:ph type="title"/>
          </p:nvPr>
        </p:nvSpPr>
        <p:spPr>
          <a:xfrm>
            <a:off x="966685" y="2377121"/>
            <a:ext cx="17279927" cy="4147571"/>
          </a:xfrm>
          <a:prstGeom prst="rect">
            <a:avLst/>
          </a:prstGeom>
        </p:spPr>
        <p:txBody>
          <a:bodyPr/>
          <a:lstStyle>
            <a:lvl1pPr>
              <a:defRPr b="0" spc="-276" sz="12000">
                <a:latin typeface="Oxygen Bold"/>
                <a:ea typeface="Oxygen Bold"/>
                <a:cs typeface="Oxygen Bold"/>
                <a:sym typeface="Oxygen Bold"/>
              </a:defRPr>
            </a:lvl1pPr>
          </a:lstStyle>
          <a:p>
            <a:pPr/>
            <a:r>
              <a:t>Lesson 1</a:t>
            </a:r>
          </a:p>
        </p:txBody>
      </p:sp>
      <p:sp>
        <p:nvSpPr>
          <p:cNvPr id="188" name="The life and major works of David Hockney"/>
          <p:cNvSpPr txBox="1"/>
          <p:nvPr>
            <p:ph type="body" sz="half" idx="1"/>
          </p:nvPr>
        </p:nvSpPr>
        <p:spPr>
          <a:xfrm>
            <a:off x="1088532" y="7566090"/>
            <a:ext cx="17279926" cy="4147571"/>
          </a:xfrm>
          <a:prstGeom prst="rect">
            <a:avLst/>
          </a:prstGeom>
        </p:spPr>
        <p:txBody>
          <a:bodyPr lIns="50800" tIns="50800" rIns="50800" bIns="50800"/>
          <a:lstStyle/>
          <a:p>
            <a:pPr marL="508000" indent="-508000">
              <a:lnSpc>
                <a:spcPct val="120000"/>
              </a:lnSpc>
              <a:buSzPct val="123000"/>
              <a:buChar char="•"/>
              <a:defRPr b="0"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The Equality Act (2010)</a:t>
            </a:r>
          </a:p>
          <a:p>
            <a:pPr marL="508000" indent="-508000">
              <a:lnSpc>
                <a:spcPct val="120000"/>
              </a:lnSpc>
              <a:buSzPct val="123000"/>
              <a:buChar char="•"/>
              <a:defRPr b="0"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The Protected Characteristics</a:t>
            </a:r>
          </a:p>
          <a:p>
            <a:pPr marL="508000" indent="-508000">
              <a:lnSpc>
                <a:spcPct val="120000"/>
              </a:lnSpc>
              <a:buSzPct val="123000"/>
              <a:buChar char="•"/>
              <a:defRPr b="0"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Types of Discrimination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Education"/>
          <p:cNvSpPr txBox="1"/>
          <p:nvPr/>
        </p:nvSpPr>
        <p:spPr>
          <a:xfrm>
            <a:off x="1275743" y="267553"/>
            <a:ext cx="11865642" cy="982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>
            <a:lvl1pPr defTabSz="825500">
              <a:lnSpc>
                <a:spcPct val="100000"/>
              </a:lnSpc>
              <a:spcBef>
                <a:spcPts val="0"/>
              </a:spcBef>
              <a:defRPr sz="4500">
                <a:latin typeface="Oxygen Bold"/>
                <a:ea typeface="Oxygen Bold"/>
                <a:cs typeface="Oxygen Bold"/>
                <a:sym typeface="Oxygen Bold"/>
              </a:defRPr>
            </a:lvl1pPr>
          </a:lstStyle>
          <a:p>
            <a:pPr/>
            <a:r>
              <a:t>What is the Equality Act (2010)?</a:t>
            </a:r>
          </a:p>
        </p:txBody>
      </p:sp>
      <p:sp>
        <p:nvSpPr>
          <p:cNvPr id="191" name="The life and major works of David Hockney"/>
          <p:cNvSpPr txBox="1"/>
          <p:nvPr>
            <p:ph type="body" idx="1"/>
          </p:nvPr>
        </p:nvSpPr>
        <p:spPr>
          <a:xfrm>
            <a:off x="2533643" y="2781085"/>
            <a:ext cx="19316714" cy="9475393"/>
          </a:xfrm>
          <a:prstGeom prst="rect">
            <a:avLst/>
          </a:prstGeom>
        </p:spPr>
        <p:txBody>
          <a:bodyPr lIns="50800" tIns="50800" rIns="50800" bIns="50800"/>
          <a:lstStyle/>
          <a:p>
            <a:pPr lvl="1" marL="0" indent="0" defTabSz="808990">
              <a:lnSpc>
                <a:spcPct val="120000"/>
              </a:lnSpc>
              <a:buSzTx/>
              <a:buNone/>
              <a:defRPr b="0" sz="3528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The Equality Act (2010) is a set of rules that makes sure everyone is treated fairly and equally. It brought together 116 separate pieces of legislation into one Act to make it easier to use.</a:t>
            </a:r>
          </a:p>
          <a:p>
            <a:pPr lvl="1" marL="0" indent="0" defTabSz="808990">
              <a:lnSpc>
                <a:spcPct val="120000"/>
              </a:lnSpc>
              <a:buSzTx/>
              <a:buNone/>
              <a:defRPr b="0" sz="3528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 lvl="1" marL="0" indent="0" defTabSz="808990">
              <a:lnSpc>
                <a:spcPct val="120000"/>
              </a:lnSpc>
              <a:buSzTx/>
              <a:buNone/>
              <a:defRPr b="0" sz="3528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The nine main pieces of legislation that were merged were:</a:t>
            </a:r>
          </a:p>
          <a:p>
            <a:pPr lvl="1" marL="1095248" indent="-497840" defTabSz="808990">
              <a:lnSpc>
                <a:spcPct val="120000"/>
              </a:lnSpc>
              <a:buSzPct val="123000"/>
              <a:defRPr b="0" sz="3528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 lvl="1" marL="1095248" indent="-497840" defTabSz="808990">
              <a:lnSpc>
                <a:spcPct val="120000"/>
              </a:lnSpc>
              <a:buSzPct val="123000"/>
              <a:defRPr b="0" sz="3528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The Equal Pay Act (1970)</a:t>
            </a:r>
          </a:p>
          <a:p>
            <a:pPr lvl="1" marL="1095248" indent="-497840" defTabSz="808990">
              <a:lnSpc>
                <a:spcPct val="120000"/>
              </a:lnSpc>
              <a:buSzPct val="123000"/>
              <a:defRPr b="0" sz="3528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 The Sex Discrimination Act (1975)</a:t>
            </a:r>
          </a:p>
          <a:p>
            <a:pPr lvl="1" marL="1095248" indent="-497840" defTabSz="808990">
              <a:lnSpc>
                <a:spcPct val="120000"/>
              </a:lnSpc>
              <a:buSzPct val="123000"/>
              <a:defRPr b="0" sz="3528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The Race Relations Act (1976)</a:t>
            </a:r>
          </a:p>
          <a:p>
            <a:pPr lvl="1" marL="1095248" indent="-497840" defTabSz="808990">
              <a:lnSpc>
                <a:spcPct val="120000"/>
              </a:lnSpc>
              <a:buSzPct val="123000"/>
              <a:defRPr b="0" sz="3528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The Disability Discrimination Act (1995)</a:t>
            </a:r>
          </a:p>
          <a:p>
            <a:pPr lvl="1" marL="1095248" indent="-497840" defTabSz="808990">
              <a:lnSpc>
                <a:spcPct val="120000"/>
              </a:lnSpc>
              <a:buSzPct val="123000"/>
              <a:defRPr b="0" sz="3528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The Employment Equality (Religion or Belief) Regulations (2003)</a:t>
            </a:r>
          </a:p>
          <a:p>
            <a:pPr lvl="1" marL="1095248" indent="-497840" defTabSz="808990">
              <a:lnSpc>
                <a:spcPct val="120000"/>
              </a:lnSpc>
              <a:buSzPct val="123000"/>
              <a:defRPr b="0" sz="3528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The Employment Equality (Sexual Orientation) Regulations (2003)</a:t>
            </a:r>
          </a:p>
          <a:p>
            <a:pPr lvl="1" marL="1095248" indent="-497840" defTabSz="808990">
              <a:lnSpc>
                <a:spcPct val="120000"/>
              </a:lnSpc>
              <a:buSzPct val="123000"/>
              <a:defRPr b="0" sz="3528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The Employment Equality (Age) Regulations (2006)</a:t>
            </a:r>
          </a:p>
          <a:p>
            <a:pPr lvl="1" marL="1095248" indent="-497840" defTabSz="808990">
              <a:lnSpc>
                <a:spcPct val="120000"/>
              </a:lnSpc>
              <a:buSzPct val="123000"/>
              <a:defRPr b="0" sz="3528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The Equality Act (2006), Part 2</a:t>
            </a:r>
          </a:p>
          <a:p>
            <a:pPr lvl="1" marL="1095248" indent="-497840" defTabSz="808990">
              <a:lnSpc>
                <a:spcPct val="120000"/>
              </a:lnSpc>
              <a:buSzPct val="123000"/>
              <a:defRPr b="0" sz="3528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The Equality Act (Sexual Orientation) Regulations (2007)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Education"/>
          <p:cNvSpPr txBox="1"/>
          <p:nvPr/>
        </p:nvSpPr>
        <p:spPr>
          <a:xfrm>
            <a:off x="1275743" y="267553"/>
            <a:ext cx="11865642" cy="982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>
            <a:lvl1pPr defTabSz="825500">
              <a:lnSpc>
                <a:spcPct val="100000"/>
              </a:lnSpc>
              <a:spcBef>
                <a:spcPts val="0"/>
              </a:spcBef>
              <a:defRPr sz="4500">
                <a:latin typeface="Oxygen Bold"/>
                <a:ea typeface="Oxygen Bold"/>
                <a:cs typeface="Oxygen Bold"/>
                <a:sym typeface="Oxygen Bold"/>
              </a:defRPr>
            </a:lvl1pPr>
          </a:lstStyle>
          <a:p>
            <a:pPr/>
            <a:r>
              <a:t>Protected Characteristics</a:t>
            </a:r>
          </a:p>
        </p:txBody>
      </p:sp>
      <p:pic>
        <p:nvPicPr>
          <p:cNvPr id="194" name="age-Photoroom.png-Photoroom.png" descr="age-Photoroom.png-Photoroo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03745" y="3050604"/>
            <a:ext cx="1581485" cy="1651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5" name="disability-Photoroom.png-Photoroom.png" descr="disability-Photoroom.png-Photoroo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772945" y="3050604"/>
            <a:ext cx="1633055" cy="1651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6" name="gerder reassign-Photoroom.png-Photoroom.png" descr="gerder reassign-Photoroom.png-Photoroom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684045" y="9400603"/>
            <a:ext cx="1755274" cy="1651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7" name="marriage-Photoroom.png-Photoroom (1).png" descr="marriage-Photoroom.png-Photoroom (1)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89445" y="6225604"/>
            <a:ext cx="1756383" cy="1651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8" name="pregnancy-Photoroom.png-Photoroom.png" descr="pregnancy-Photoroom.png-Photoroom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8684045" y="6225604"/>
            <a:ext cx="1852789" cy="1651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9" name="race-Photoroom.png-Photoroom.png" descr="race-Photoroom.png-Photoroom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6392945" y="6225604"/>
            <a:ext cx="1756384" cy="1651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0" name="religion-Photoroom.png-Photoroom.png" descr="religion-Photoroom.png-Photoroom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089445" y="9400603"/>
            <a:ext cx="1790032" cy="1651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1" name="sex-Photoroom.png-Photoroom.png" descr="sex-Photoroom.png-Photoroom.pn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6392945" y="3050604"/>
            <a:ext cx="1776620" cy="1651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2" name="sexual orientation-Photoroom.png-Photoroom.png" descr="sexual orientation-Photoroom.png-Photoroom.png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16392945" y="9400603"/>
            <a:ext cx="1738820" cy="1651001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Age"/>
          <p:cNvSpPr txBox="1"/>
          <p:nvPr/>
        </p:nvSpPr>
        <p:spPr>
          <a:xfrm>
            <a:off x="2797696" y="3507804"/>
            <a:ext cx="1006526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lvl1pPr>
          </a:lstStyle>
          <a:p>
            <a:pPr/>
            <a:r>
              <a:t>Age</a:t>
            </a:r>
          </a:p>
        </p:txBody>
      </p:sp>
      <p:sp>
        <p:nvSpPr>
          <p:cNvPr id="204" name="Disability"/>
          <p:cNvSpPr txBox="1"/>
          <p:nvPr/>
        </p:nvSpPr>
        <p:spPr>
          <a:xfrm>
            <a:off x="10443096" y="3507804"/>
            <a:ext cx="2248000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lvl1pPr>
          </a:lstStyle>
          <a:p>
            <a:pPr/>
            <a:r>
              <a:t>Disability</a:t>
            </a:r>
          </a:p>
        </p:txBody>
      </p:sp>
      <p:sp>
        <p:nvSpPr>
          <p:cNvPr id="205" name="Gender Reassignment"/>
          <p:cNvSpPr txBox="1"/>
          <p:nvPr/>
        </p:nvSpPr>
        <p:spPr>
          <a:xfrm>
            <a:off x="18113897" y="3507804"/>
            <a:ext cx="5180658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lvl1pPr>
          </a:lstStyle>
          <a:p>
            <a:pPr/>
            <a:r>
              <a:t>Gender Reassignment</a:t>
            </a:r>
          </a:p>
        </p:txBody>
      </p:sp>
      <p:sp>
        <p:nvSpPr>
          <p:cNvPr id="206" name="Marriage or…"/>
          <p:cNvSpPr txBox="1"/>
          <p:nvPr/>
        </p:nvSpPr>
        <p:spPr>
          <a:xfrm>
            <a:off x="2803945" y="6365303"/>
            <a:ext cx="3821113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Marriage or </a:t>
            </a:r>
          </a:p>
          <a:p>
            <a:pPr>
              <a:lnSpc>
                <a:spcPct val="10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Civil Partnership</a:t>
            </a:r>
          </a:p>
        </p:txBody>
      </p:sp>
      <p:sp>
        <p:nvSpPr>
          <p:cNvPr id="207" name="Pregnancy and…"/>
          <p:cNvSpPr txBox="1"/>
          <p:nvPr/>
        </p:nvSpPr>
        <p:spPr>
          <a:xfrm>
            <a:off x="10487445" y="6365303"/>
            <a:ext cx="3624412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Pregnancy and </a:t>
            </a:r>
          </a:p>
          <a:p>
            <a:pPr>
              <a:lnSpc>
                <a:spcPct val="10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Maternity</a:t>
            </a:r>
          </a:p>
        </p:txBody>
      </p:sp>
      <p:sp>
        <p:nvSpPr>
          <p:cNvPr id="208" name="Race"/>
          <p:cNvSpPr txBox="1"/>
          <p:nvPr/>
        </p:nvSpPr>
        <p:spPr>
          <a:xfrm>
            <a:off x="18120145" y="6682803"/>
            <a:ext cx="1233736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lvl1pPr>
          </a:lstStyle>
          <a:p>
            <a:pPr/>
            <a:r>
              <a:t>Race</a:t>
            </a:r>
          </a:p>
        </p:txBody>
      </p:sp>
      <p:sp>
        <p:nvSpPr>
          <p:cNvPr id="209" name="Religion or Belief"/>
          <p:cNvSpPr txBox="1"/>
          <p:nvPr/>
        </p:nvSpPr>
        <p:spPr>
          <a:xfrm>
            <a:off x="2803945" y="9857803"/>
            <a:ext cx="4040883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lvl1pPr>
          </a:lstStyle>
          <a:p>
            <a:pPr/>
            <a:r>
              <a:t>Religion or Belief</a:t>
            </a:r>
          </a:p>
        </p:txBody>
      </p:sp>
      <p:sp>
        <p:nvSpPr>
          <p:cNvPr id="210" name="Sex"/>
          <p:cNvSpPr txBox="1"/>
          <p:nvPr/>
        </p:nvSpPr>
        <p:spPr>
          <a:xfrm>
            <a:off x="10449345" y="9857803"/>
            <a:ext cx="955676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lvl1pPr>
          </a:lstStyle>
          <a:p>
            <a:pPr/>
            <a:r>
              <a:t>Sex</a:t>
            </a:r>
          </a:p>
        </p:txBody>
      </p:sp>
      <p:sp>
        <p:nvSpPr>
          <p:cNvPr id="211" name="Sexual Orientation"/>
          <p:cNvSpPr txBox="1"/>
          <p:nvPr/>
        </p:nvSpPr>
        <p:spPr>
          <a:xfrm>
            <a:off x="18113897" y="9857803"/>
            <a:ext cx="4394598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lvl1pPr>
          </a:lstStyle>
          <a:p>
            <a:pPr/>
            <a:r>
              <a:t>Sexual Orientation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after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Class="entr" nodeType="click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after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Class="entr" nodeType="afterEffect" presetSubtype="0" presetID="1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Class="entr" nodeType="clickEffect" presetSubtype="0" presetID="1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Class="entr" nodeType="afterEffect" presetSubtype="0" presetID="1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Class="entr" nodeType="clickEffect" presetSubtype="0" presetID="1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Class="entr" nodeType="afterEffect" presetSubtype="0" presetID="1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Class="entr" nodeType="clickEffect" presetSubtype="0" presetID="1" grpId="1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5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Class="entr" nodeType="afterEffect" presetSubtype="0" presetID="1" grpId="1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Class="entr" nodeType="clickEffect" presetSubtype="0" presetID="1" grpId="1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2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Class="entr" nodeType="afterEffect" presetSubtype="0" presetID="1" grpId="1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5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3" grpId="2"/>
      <p:bldP build="whole" bldLvl="1" animBg="1" rev="0" advAuto="0" spid="204" grpId="4"/>
      <p:bldP build="whole" bldLvl="1" animBg="1" rev="0" advAuto="0" spid="201" grpId="5"/>
      <p:bldP build="whole" bldLvl="1" animBg="1" rev="0" advAuto="0" spid="197" grpId="7"/>
      <p:bldP build="whole" bldLvl="1" animBg="1" rev="0" advAuto="0" spid="207" grpId="10"/>
      <p:bldP build="whole" bldLvl="1" animBg="1" rev="0" advAuto="0" spid="200" grpId="13"/>
      <p:bldP build="whole" bldLvl="1" animBg="1" rev="0" advAuto="0" spid="210" grpId="16"/>
      <p:bldP build="whole" bldLvl="1" animBg="1" rev="0" advAuto="0" spid="211" grpId="18"/>
      <p:bldP build="whole" bldLvl="1" animBg="1" rev="0" advAuto="0" spid="195" grpId="3"/>
      <p:bldP build="whole" bldLvl="1" animBg="1" rev="0" advAuto="0" spid="209" grpId="14"/>
      <p:bldP build="whole" bldLvl="1" animBg="1" rev="0" advAuto="0" spid="208" grpId="12"/>
      <p:bldP build="whole" bldLvl="1" animBg="1" rev="0" advAuto="0" spid="196" grpId="15"/>
      <p:bldP build="whole" bldLvl="1" animBg="1" rev="0" advAuto="0" spid="206" grpId="8"/>
      <p:bldP build="whole" bldLvl="1" animBg="1" rev="0" advAuto="0" spid="199" grpId="11"/>
      <p:bldP build="whole" bldLvl="1" animBg="1" rev="0" advAuto="0" spid="205" grpId="6"/>
      <p:bldP build="whole" bldLvl="1" animBg="1" rev="0" advAuto="0" spid="198" grpId="9"/>
      <p:bldP build="whole" bldLvl="1" animBg="1" rev="0" advAuto="0" spid="202" grpId="17"/>
      <p:bldP build="whole" bldLvl="1" animBg="1" rev="0" advAuto="0" spid="19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Education"/>
          <p:cNvSpPr txBox="1"/>
          <p:nvPr/>
        </p:nvSpPr>
        <p:spPr>
          <a:xfrm>
            <a:off x="1275743" y="267553"/>
            <a:ext cx="11865642" cy="982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>
            <a:lvl1pPr defTabSz="825500">
              <a:lnSpc>
                <a:spcPct val="100000"/>
              </a:lnSpc>
              <a:spcBef>
                <a:spcPts val="0"/>
              </a:spcBef>
              <a:defRPr sz="4500">
                <a:latin typeface="Oxygen Bold"/>
                <a:ea typeface="Oxygen Bold"/>
                <a:cs typeface="Oxygen Bold"/>
                <a:sym typeface="Oxygen Bold"/>
              </a:defRPr>
            </a:lvl1pPr>
          </a:lstStyle>
          <a:p>
            <a:pPr/>
            <a:r>
              <a:t>Timeline to the Equality Act (2010)</a:t>
            </a:r>
          </a:p>
        </p:txBody>
      </p:sp>
      <p:pic>
        <p:nvPicPr>
          <p:cNvPr id="214" name="Screenshot 2024-05-06 at 14.53.06.png" descr="Screenshot 2024-05-06 at 14.53.0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79602" y="1589905"/>
            <a:ext cx="8633854" cy="11933417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sp>
        <p:nvSpPr>
          <p:cNvPr id="215" name="The life and major works of David Hockney"/>
          <p:cNvSpPr txBox="1"/>
          <p:nvPr>
            <p:ph type="body" sz="half" idx="1"/>
          </p:nvPr>
        </p:nvSpPr>
        <p:spPr>
          <a:xfrm>
            <a:off x="10818768" y="3770722"/>
            <a:ext cx="12158319" cy="7571783"/>
          </a:xfrm>
          <a:prstGeom prst="rect">
            <a:avLst/>
          </a:prstGeom>
        </p:spPr>
        <p:txBody>
          <a:bodyPr lIns="50800" tIns="50800" rIns="50800" bIns="50800"/>
          <a:lstStyle/>
          <a:p>
            <a:pPr defTabSz="2438338">
              <a:lnSpc>
                <a:spcPct val="90000"/>
              </a:lnSpc>
              <a:spcBef>
                <a:spcPts val="4500"/>
              </a:spcBef>
              <a:defRPr b="0" sz="41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This interactive activity will help you to:</a:t>
            </a:r>
            <a:br/>
          </a:p>
          <a:p>
            <a:pPr marL="609600" indent="-609600" defTabSz="2438338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b="0" sz="41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Identify the importance of the key precursor legislation that led to the Equality Act (2010)</a:t>
            </a:r>
          </a:p>
          <a:p>
            <a:pPr marL="609600" indent="-609600" defTabSz="2438338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b="0" sz="41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Explain why existing anti-discrimination laws were consolidated into one Act</a:t>
            </a:r>
          </a:p>
          <a:p>
            <a:pPr marL="609600" indent="-609600" defTabSz="2438338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b="0" sz="41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List and define the nine protected characteristics covered by the Equality Act (2010)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Education"/>
          <p:cNvSpPr txBox="1"/>
          <p:nvPr/>
        </p:nvSpPr>
        <p:spPr>
          <a:xfrm>
            <a:off x="1275743" y="267553"/>
            <a:ext cx="11865642" cy="982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>
            <a:lvl1pPr defTabSz="825500">
              <a:lnSpc>
                <a:spcPct val="100000"/>
              </a:lnSpc>
              <a:spcBef>
                <a:spcPts val="0"/>
              </a:spcBef>
              <a:defRPr sz="4500">
                <a:latin typeface="Oxygen Bold"/>
                <a:ea typeface="Oxygen Bold"/>
                <a:cs typeface="Oxygen Bold"/>
                <a:sym typeface="Oxygen Bold"/>
              </a:defRPr>
            </a:lvl1pPr>
          </a:lstStyle>
          <a:p>
            <a:pPr/>
            <a:r>
              <a:t>Types of Unlawful Conduct</a:t>
            </a:r>
          </a:p>
        </p:txBody>
      </p:sp>
      <p:sp>
        <p:nvSpPr>
          <p:cNvPr id="218" name="The life and major works of David Hockney"/>
          <p:cNvSpPr txBox="1"/>
          <p:nvPr>
            <p:ph type="body" sz="quarter" idx="1"/>
          </p:nvPr>
        </p:nvSpPr>
        <p:spPr>
          <a:xfrm>
            <a:off x="1270000" y="2032000"/>
            <a:ext cx="22164669" cy="2084175"/>
          </a:xfrm>
          <a:prstGeom prst="rect">
            <a:avLst/>
          </a:prstGeom>
        </p:spPr>
        <p:txBody>
          <a:bodyPr lIns="50800" tIns="50800" rIns="50800" bIns="50800"/>
          <a:lstStyle/>
          <a:p>
            <a:pPr lvl="1" marL="0" indent="0">
              <a:lnSpc>
                <a:spcPct val="120000"/>
              </a:lnSpc>
              <a:buSzTx/>
              <a:buNone/>
              <a:defRPr b="0"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Let’s see if you can work out the meanings for the different types of unlawful conduct defined in the Equality Act (2010) by matching the cards.</a:t>
            </a:r>
          </a:p>
        </p:txBody>
      </p:sp>
      <p:grpSp>
        <p:nvGrpSpPr>
          <p:cNvPr id="224" name="Group"/>
          <p:cNvGrpSpPr/>
          <p:nvPr/>
        </p:nvGrpSpPr>
        <p:grpSpPr>
          <a:xfrm>
            <a:off x="885337" y="4631423"/>
            <a:ext cx="22562526" cy="7570551"/>
            <a:chOff x="0" y="0"/>
            <a:chExt cx="22562524" cy="7570550"/>
          </a:xfrm>
        </p:grpSpPr>
        <p:pic>
          <p:nvPicPr>
            <p:cNvPr id="219" name="Screenshot 2024-05-15 at 16.47.25.png" descr="Screenshot 2024-05-15 at 16.47.25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 rot="21000000">
              <a:off x="15892078" y="532095"/>
              <a:ext cx="6350001" cy="4246320"/>
            </a:xfrm>
            <a:prstGeom prst="rect">
              <a:avLst/>
            </a:prstGeom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</p:pic>
        <p:pic>
          <p:nvPicPr>
            <p:cNvPr id="220" name="Screenshot 2024-05-15 at 16.47.15.png" descr="Screenshot 2024-05-15 at 16.47.15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21000000">
              <a:off x="8122689" y="533600"/>
              <a:ext cx="6350001" cy="4530183"/>
            </a:xfrm>
            <a:prstGeom prst="rect">
              <a:avLst/>
            </a:prstGeom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</p:pic>
        <p:pic>
          <p:nvPicPr>
            <p:cNvPr id="221" name="Screenshot 2024-05-15 at 16.47.01.png" descr="Screenshot 2024-05-15 at 16.47.01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rot="21000000">
              <a:off x="300349" y="520835"/>
              <a:ext cx="6350001" cy="4014840"/>
            </a:xfrm>
            <a:prstGeom prst="rect">
              <a:avLst/>
            </a:prstGeom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</p:pic>
        <p:pic>
          <p:nvPicPr>
            <p:cNvPr id="222" name="Screenshot 2024-05-15 at 16.47.37.png" descr="Screenshot 2024-05-15 at 16.47.37.pn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 rot="21000000">
              <a:off x="3437818" y="3076955"/>
              <a:ext cx="6350001" cy="3792954"/>
            </a:xfrm>
            <a:prstGeom prst="rect">
              <a:avLst/>
            </a:prstGeom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</p:pic>
        <p:pic>
          <p:nvPicPr>
            <p:cNvPr id="223" name="Screenshot 2024-05-15 at 16.47.47.png" descr="Screenshot 2024-05-15 at 16.47.47.png"/>
            <p:cNvPicPr>
              <a:picLocks noChangeAspect="1"/>
            </p:cNvPicPr>
            <p:nvPr/>
          </p:nvPicPr>
          <p:blipFill>
            <a:blip r:embed="rId7">
              <a:extLst/>
            </a:blip>
            <a:srcRect l="0" t="0" r="0" b="0"/>
            <a:stretch>
              <a:fillRect/>
            </a:stretch>
          </p:blipFill>
          <p:spPr>
            <a:xfrm rot="21000000">
              <a:off x="11865095" y="3075257"/>
              <a:ext cx="6350001" cy="3974150"/>
            </a:xfrm>
            <a:prstGeom prst="rect">
              <a:avLst/>
            </a:prstGeom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Education"/>
          <p:cNvSpPr txBox="1"/>
          <p:nvPr/>
        </p:nvSpPr>
        <p:spPr>
          <a:xfrm>
            <a:off x="1275743" y="267553"/>
            <a:ext cx="11865642" cy="982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>
            <a:lvl1pPr defTabSz="825500">
              <a:lnSpc>
                <a:spcPct val="100000"/>
              </a:lnSpc>
              <a:spcBef>
                <a:spcPts val="0"/>
              </a:spcBef>
              <a:defRPr sz="4500">
                <a:latin typeface="Oxygen Bold"/>
                <a:ea typeface="Oxygen Bold"/>
                <a:cs typeface="Oxygen Bold"/>
                <a:sym typeface="Oxygen Bold"/>
              </a:defRPr>
            </a:lvl1pPr>
          </a:lstStyle>
          <a:p>
            <a:pPr/>
            <a:r>
              <a:t>Types of Discrimination</a:t>
            </a:r>
          </a:p>
        </p:txBody>
      </p:sp>
      <p:sp>
        <p:nvSpPr>
          <p:cNvPr id="227" name="The life and major works of David Hockney"/>
          <p:cNvSpPr txBox="1"/>
          <p:nvPr>
            <p:ph type="body" idx="1"/>
          </p:nvPr>
        </p:nvSpPr>
        <p:spPr>
          <a:xfrm>
            <a:off x="1270000" y="2032000"/>
            <a:ext cx="22164669" cy="11017250"/>
          </a:xfrm>
          <a:prstGeom prst="rect">
            <a:avLst/>
          </a:prstGeom>
        </p:spPr>
        <p:txBody>
          <a:bodyPr lIns="50800" tIns="50800" rIns="50800" bIns="50800"/>
          <a:lstStyle/>
          <a:p>
            <a:pPr lvl="1" marL="0" indent="0" defTabSz="775969">
              <a:lnSpc>
                <a:spcPct val="120000"/>
              </a:lnSpc>
              <a:buSzTx/>
              <a:buNone/>
              <a:defRPr b="0" sz="3759">
                <a:latin typeface="Oxygen Bold"/>
                <a:ea typeface="Oxygen Bold"/>
                <a:cs typeface="Oxygen Bold"/>
                <a:sym typeface="Oxygen Bold"/>
              </a:defRPr>
            </a:pPr>
            <a:r>
              <a:t>Direct Discrimination</a:t>
            </a:r>
          </a:p>
          <a:p>
            <a:pPr defTabSz="429768">
              <a:lnSpc>
                <a:spcPct val="120000"/>
              </a:lnSpc>
              <a:defRPr b="0" sz="3759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Someone is treated less favourably than another person because of a protected characteristic.</a:t>
            </a:r>
          </a:p>
          <a:p>
            <a:pPr defTabSz="429768">
              <a:lnSpc>
                <a:spcPct val="120000"/>
              </a:lnSpc>
              <a:defRPr b="0" sz="3759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 defTabSz="429768">
              <a:lnSpc>
                <a:spcPct val="120000"/>
              </a:lnSpc>
              <a:defRPr b="0" sz="3759">
                <a:latin typeface="Oxygen Bold"/>
                <a:ea typeface="Oxygen Bold"/>
                <a:cs typeface="Oxygen Bold"/>
                <a:sym typeface="Oxygen Bold"/>
              </a:defRPr>
            </a:pPr>
            <a:r>
              <a:t>Indirect Discrimination</a:t>
            </a:r>
          </a:p>
          <a:p>
            <a:pPr defTabSz="429768">
              <a:lnSpc>
                <a:spcPct val="120000"/>
              </a:lnSpc>
              <a:defRPr b="0" sz="3759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Occurs when a rule or policy applies to everyone equally but disadvantages a particular protected characteristic. This may be legal if there is 'objective justification’ - meaning it can be proven that the rule or policy was put in place for a legitimate reason and is proportionate, appropriate, and necessary. </a:t>
            </a:r>
          </a:p>
          <a:p>
            <a:pPr defTabSz="429768">
              <a:lnSpc>
                <a:spcPct val="120000"/>
              </a:lnSpc>
              <a:defRPr b="0" sz="3759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 defTabSz="429768">
              <a:lnSpc>
                <a:spcPct val="120000"/>
              </a:lnSpc>
              <a:defRPr b="0" sz="3759">
                <a:latin typeface="Oxygen Bold"/>
                <a:ea typeface="Oxygen Bold"/>
                <a:cs typeface="Oxygen Bold"/>
                <a:sym typeface="Oxygen Bold"/>
              </a:defRPr>
            </a:pPr>
            <a:r>
              <a:t>Discrimination by Perception</a:t>
            </a:r>
          </a:p>
          <a:p>
            <a:pPr defTabSz="429768">
              <a:lnSpc>
                <a:spcPct val="120000"/>
              </a:lnSpc>
              <a:defRPr b="0" sz="3759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Discrimination against someone because others think they possess a particular protected characteristic. </a:t>
            </a:r>
          </a:p>
          <a:p>
            <a:pPr defTabSz="429768">
              <a:lnSpc>
                <a:spcPct val="120000"/>
              </a:lnSpc>
              <a:defRPr b="0" sz="3759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 defTabSz="429768">
              <a:lnSpc>
                <a:spcPct val="120000"/>
              </a:lnSpc>
              <a:defRPr b="0" sz="3759">
                <a:latin typeface="Oxygen Bold"/>
                <a:ea typeface="Oxygen Bold"/>
                <a:cs typeface="Oxygen Bold"/>
                <a:sym typeface="Oxygen Bold"/>
              </a:defRPr>
            </a:pPr>
            <a:r>
              <a:t>Discrimination by Association</a:t>
            </a:r>
          </a:p>
          <a:p>
            <a:pPr defTabSz="429768">
              <a:lnSpc>
                <a:spcPct val="120000"/>
              </a:lnSpc>
              <a:defRPr b="0" sz="3759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Discrimination against someone because they associate with another person who possesses a particular protected characteristic.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Education"/>
          <p:cNvSpPr txBox="1"/>
          <p:nvPr/>
        </p:nvSpPr>
        <p:spPr>
          <a:xfrm>
            <a:off x="1275743" y="267553"/>
            <a:ext cx="11865642" cy="982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>
            <a:lvl1pPr defTabSz="825500">
              <a:lnSpc>
                <a:spcPct val="100000"/>
              </a:lnSpc>
              <a:spcBef>
                <a:spcPts val="0"/>
              </a:spcBef>
              <a:defRPr sz="4500">
                <a:latin typeface="Oxygen Bold"/>
                <a:ea typeface="Oxygen Bold"/>
                <a:cs typeface="Oxygen Bold"/>
                <a:sym typeface="Oxygen Bold"/>
              </a:defRPr>
            </a:lvl1pPr>
          </a:lstStyle>
          <a:p>
            <a:pPr/>
            <a:r>
              <a:t>Harassment and Victimisation</a:t>
            </a:r>
          </a:p>
        </p:txBody>
      </p:sp>
      <p:sp>
        <p:nvSpPr>
          <p:cNvPr id="230" name="The life and major works of David Hockney"/>
          <p:cNvSpPr txBox="1"/>
          <p:nvPr>
            <p:ph type="body" sz="half" idx="1"/>
          </p:nvPr>
        </p:nvSpPr>
        <p:spPr>
          <a:xfrm>
            <a:off x="12957510" y="3186502"/>
            <a:ext cx="9711271" cy="8779620"/>
          </a:xfrm>
          <a:prstGeom prst="rect">
            <a:avLst/>
          </a:prstGeom>
        </p:spPr>
        <p:txBody>
          <a:bodyPr lIns="50800" tIns="50800" rIns="50800" bIns="50800"/>
          <a:lstStyle/>
          <a:p>
            <a:pPr lvl="1" marL="0" indent="0" defTabSz="701675">
              <a:lnSpc>
                <a:spcPct val="120000"/>
              </a:lnSpc>
              <a:buSzTx/>
              <a:buNone/>
              <a:defRPr b="0" sz="340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Harassment</a:t>
            </a:r>
          </a:p>
          <a:p>
            <a:pPr defTabSz="388620">
              <a:defRPr b="0" sz="34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Unwanted behaviour that someone finds offensive and is connected to a protected characteristic. </a:t>
            </a:r>
            <a:br/>
            <a:br/>
            <a:r>
              <a:t>This has to have the purpose or effect of violating their dignity or creating a degrading, humiliating, hostile, intimidating or offensive environment for them. Employees can complain of behaviour they find offensive, even if it is not directed at them.</a:t>
            </a:r>
          </a:p>
          <a:p>
            <a:pPr defTabSz="388620">
              <a:defRPr b="0" sz="3400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 defTabSz="388620">
              <a:defRPr b="0" sz="340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Victimisation</a:t>
            </a:r>
          </a:p>
          <a:p>
            <a:pPr defTabSz="388620">
              <a:defRPr b="0" sz="34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Someone is treated badly because they have made or supported a complaint or claim under the Equality Act (2010).</a:t>
            </a:r>
          </a:p>
        </p:txBody>
      </p:sp>
      <p:pic>
        <p:nvPicPr>
          <p:cNvPr id="231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6172200" y="1438108"/>
            <a:ext cx="17230046" cy="12276408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